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7561263" cy="10621963"/>
  <p:notesSz cx="6669088" cy="97536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1428" y="-72"/>
      </p:cViewPr>
      <p:guideLst>
        <p:guide orient="horz" pos="3346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5898B8-65F2-4D39-8DF7-B0EBAB263BD7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032000" y="731838"/>
            <a:ext cx="2605088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750" y="4632325"/>
            <a:ext cx="5335588" cy="43894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8250" y="926465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DC014-560A-476B-9018-3E34FC8040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1198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DC014-560A-476B-9018-3E34FC8040A8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7660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67095" y="3299694"/>
            <a:ext cx="6427074" cy="227683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34190" y="6019112"/>
            <a:ext cx="5292884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22EF-3A9A-4C8F-A1B7-8C9905A8C5B9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E740-93AD-4ABE-8487-92AAEF3D98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0066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22EF-3A9A-4C8F-A1B7-8C9905A8C5B9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E740-93AD-4ABE-8487-92AAEF3D98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15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534133" y="658955"/>
            <a:ext cx="1405923" cy="1403722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12427" y="658955"/>
            <a:ext cx="4095684" cy="1403722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22EF-3A9A-4C8F-A1B7-8C9905A8C5B9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E740-93AD-4ABE-8487-92AAEF3D98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3822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22EF-3A9A-4C8F-A1B7-8C9905A8C5B9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E740-93AD-4ABE-8487-92AAEF3D98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309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7287" y="6825595"/>
            <a:ext cx="6427074" cy="210964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97287" y="4502042"/>
            <a:ext cx="6427074" cy="23235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22EF-3A9A-4C8F-A1B7-8C9905A8C5B9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E740-93AD-4ABE-8487-92AAEF3D98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641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12428" y="3838168"/>
            <a:ext cx="2750147" cy="10858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188595" y="3838168"/>
            <a:ext cx="2751460" cy="10858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22EF-3A9A-4C8F-A1B7-8C9905A8C5B9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E740-93AD-4ABE-8487-92AAEF3D98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4399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8063" y="425371"/>
            <a:ext cx="6805137" cy="1770327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78063" y="2377648"/>
            <a:ext cx="3340871" cy="9908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78063" y="3368539"/>
            <a:ext cx="3340871" cy="61199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841017" y="2377648"/>
            <a:ext cx="3342183" cy="9908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841017" y="3368539"/>
            <a:ext cx="3342183" cy="61199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22EF-3A9A-4C8F-A1B7-8C9905A8C5B9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E740-93AD-4ABE-8487-92AAEF3D98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0191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22EF-3A9A-4C8F-A1B7-8C9905A8C5B9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E740-93AD-4ABE-8487-92AAEF3D98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9955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22EF-3A9A-4C8F-A1B7-8C9905A8C5B9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E740-93AD-4ABE-8487-92AAEF3D98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78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8064" y="422911"/>
            <a:ext cx="2487603" cy="17998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56244" y="422912"/>
            <a:ext cx="4226956" cy="90655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78064" y="2222745"/>
            <a:ext cx="2487603" cy="7265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22EF-3A9A-4C8F-A1B7-8C9905A8C5B9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E740-93AD-4ABE-8487-92AAEF3D98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201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2060" y="7435374"/>
            <a:ext cx="4536758" cy="877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482060" y="949092"/>
            <a:ext cx="4536758" cy="637317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82060" y="8313162"/>
            <a:ext cx="4536758" cy="12466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22EF-3A9A-4C8F-A1B7-8C9905A8C5B9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E740-93AD-4ABE-8487-92AAEF3D98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91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78063" y="425371"/>
            <a:ext cx="6805137" cy="17703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78063" y="2478459"/>
            <a:ext cx="6805137" cy="7010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78063" y="9844987"/>
            <a:ext cx="1764295" cy="565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F22EF-3A9A-4C8F-A1B7-8C9905A8C5B9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583432" y="9844987"/>
            <a:ext cx="2394400" cy="565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5418905" y="9844987"/>
            <a:ext cx="1764295" cy="565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1E740-93AD-4ABE-8487-92AAEF3D98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3615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540000" y="126405"/>
            <a:ext cx="6589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u="sng" dirty="0" smtClean="0">
                <a:latin typeface="Arial" pitchFamily="34" charset="0"/>
                <a:cs typeface="Arial" pitchFamily="34" charset="0"/>
              </a:rPr>
              <a:t>VACINAÇÃO DE FÊMEAS CONTRA</a:t>
            </a:r>
          </a:p>
          <a:p>
            <a:pPr algn="ctr"/>
            <a:r>
              <a:rPr lang="pt-BR" b="1" u="sng" dirty="0" smtClean="0">
                <a:latin typeface="Arial" pitchFamily="34" charset="0"/>
                <a:cs typeface="Arial" pitchFamily="34" charset="0"/>
              </a:rPr>
              <a:t> BRUCELOSE BOVINA – VACINA B19 E RB 51</a:t>
            </a:r>
            <a:endParaRPr lang="pt-BR" b="1" u="sng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911" y="2"/>
            <a:ext cx="1260351" cy="946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tângulo 16"/>
          <p:cNvSpPr/>
          <p:nvPr/>
        </p:nvSpPr>
        <p:spPr>
          <a:xfrm>
            <a:off x="180230" y="772736"/>
            <a:ext cx="3654615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400" dirty="0">
                <a:latin typeface="Arial" pitchFamily="34" charset="0"/>
                <a:cs typeface="Arial" pitchFamily="34" charset="0"/>
              </a:rPr>
              <a:t>É OBRIGATÓRIA a vacinação de fêmeas da espécie bovina e bubalina, na faixa etária de 3 a 8 meses contra brucelose, com vacinas elaboradas com a amostra 19 de </a:t>
            </a:r>
            <a:r>
              <a:rPr lang="pt-BR" sz="1400" i="1" dirty="0" err="1">
                <a:latin typeface="Arial" pitchFamily="34" charset="0"/>
                <a:cs typeface="Arial" pitchFamily="34" charset="0"/>
              </a:rPr>
              <a:t>Brucella</a:t>
            </a:r>
            <a:r>
              <a:rPr lang="pt-BR" sz="1400" i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i="1" dirty="0" err="1">
                <a:latin typeface="Arial" pitchFamily="34" charset="0"/>
                <a:cs typeface="Arial" pitchFamily="34" charset="0"/>
              </a:rPr>
              <a:t>abortus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 (B19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) ou com a amostra RB51. As duas vacinas podem ser utilizadas nas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terneiras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entre 3 e 8 meses.</a:t>
            </a:r>
          </a:p>
          <a:p>
            <a:pPr algn="just"/>
            <a:r>
              <a:rPr lang="pt-BR" sz="1200" dirty="0" smtClean="0">
                <a:latin typeface="Arial" pitchFamily="34" charset="0"/>
                <a:cs typeface="Arial" pitchFamily="34" charset="0"/>
              </a:rPr>
              <a:t>*Fêmeas </a:t>
            </a:r>
            <a:r>
              <a:rPr lang="pt-BR" sz="1200" dirty="0">
                <a:latin typeface="Arial" pitchFamily="34" charset="0"/>
                <a:cs typeface="Arial" pitchFamily="34" charset="0"/>
              </a:rPr>
              <a:t>acima dos 8 meses de idade somente podem ser vacinadas com a RB51.</a:t>
            </a:r>
          </a:p>
          <a:p>
            <a:pPr algn="just"/>
            <a:endParaRPr lang="pt-BR" sz="1400" b="1" u="sng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400" b="1" u="sng" dirty="0" smtClean="0">
                <a:latin typeface="Arial" pitchFamily="34" charset="0"/>
                <a:cs typeface="Arial" pitchFamily="34" charset="0"/>
              </a:rPr>
              <a:t>Marcas da Vacinação</a:t>
            </a:r>
          </a:p>
          <a:p>
            <a:pPr algn="just"/>
            <a:r>
              <a:rPr lang="pt-BR" sz="1400" dirty="0" smtClean="0">
                <a:latin typeface="Arial" pitchFamily="34" charset="0"/>
                <a:cs typeface="Arial" pitchFamily="34" charset="0"/>
              </a:rPr>
              <a:t>É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OBRIGATÓRIA a marcação das fêmeas vacinadas, utilizando-se ferro candente, no lado esquerda da cara, com um V, conforme figura a seguir,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quando for utilizada a vacina </a:t>
            </a:r>
            <a:r>
              <a:rPr lang="pt-BR" sz="1400" b="1" dirty="0" smtClean="0">
                <a:latin typeface="Arial" pitchFamily="34" charset="0"/>
                <a:cs typeface="Arial" pitchFamily="34" charset="0"/>
              </a:rPr>
              <a:t>RB51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ou marcar com o </a:t>
            </a:r>
            <a:r>
              <a:rPr lang="pt-BR" sz="1400" b="1" dirty="0" smtClean="0">
                <a:latin typeface="Arial" pitchFamily="34" charset="0"/>
                <a:cs typeface="Arial" pitchFamily="34" charset="0"/>
              </a:rPr>
              <a:t>algarismo </a:t>
            </a:r>
            <a:r>
              <a:rPr lang="pt-BR" sz="1400" b="1" dirty="0">
                <a:latin typeface="Arial" pitchFamily="34" charset="0"/>
                <a:cs typeface="Arial" pitchFamily="34" charset="0"/>
              </a:rPr>
              <a:t>final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do ano de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vacinação, quando for utilizada a vacina B19.</a:t>
            </a:r>
            <a:endParaRPr lang="pt-BR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400" dirty="0" smtClean="0">
                <a:latin typeface="Arial" pitchFamily="34" charset="0"/>
                <a:cs typeface="Arial" pitchFamily="34" charset="0"/>
              </a:rPr>
              <a:t>Ficam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dispensadas desta marcação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apenas as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fêmeas destinadas ao registro genealógico, quando devidamente identificadas,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ou as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fêmeas identificadas individualmente por meio de sistema aprovado pelo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MAPA (SISBOV).</a:t>
            </a:r>
          </a:p>
          <a:p>
            <a:pPr algn="just"/>
            <a:endParaRPr lang="pt-BR" sz="1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1400" b="1" u="sng" dirty="0">
                <a:latin typeface="Arial" pitchFamily="34" charset="0"/>
                <a:cs typeface="Arial" pitchFamily="34" charset="0"/>
              </a:rPr>
              <a:t>Por que é obrigatória a marcação das fêmeas </a:t>
            </a:r>
            <a:r>
              <a:rPr lang="pt-BR" sz="1400" b="1" u="sng" dirty="0" smtClean="0">
                <a:latin typeface="Arial" pitchFamily="34" charset="0"/>
                <a:cs typeface="Arial" pitchFamily="34" charset="0"/>
              </a:rPr>
              <a:t>vacinadas?</a:t>
            </a:r>
            <a:endParaRPr lang="pt-BR" sz="1400" b="1" u="sng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400" dirty="0">
                <a:latin typeface="Arial" pitchFamily="34" charset="0"/>
                <a:cs typeface="Arial" pitchFamily="34" charset="0"/>
              </a:rPr>
              <a:t>Porque é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eficaz para a comprovação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da vacinação do animal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e é a forma de identificar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que esta fêmea somente deverá ser submetida a teste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diagnóstico (AAT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) quando tiver mais de 24 meses de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idade, se for vacinada com B19.</a:t>
            </a:r>
          </a:p>
          <a:p>
            <a:pPr algn="just"/>
            <a:r>
              <a:rPr lang="pt-BR" sz="1400" dirty="0" smtClean="0">
                <a:latin typeface="Arial" pitchFamily="34" charset="0"/>
                <a:cs typeface="Arial" pitchFamily="34" charset="0"/>
              </a:rPr>
              <a:t>Quando o animal não possui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marcação que comprove a vacinação, deverá ser submetido a teste diagnóstico de brucelose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a partir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dos 8 meses de idade. Caso este animal seja reagente positivo (devido a reação vacinal) ele deverá ser eliminado. </a:t>
            </a:r>
          </a:p>
        </p:txBody>
      </p:sp>
      <p:pic>
        <p:nvPicPr>
          <p:cNvPr id="28" name="Imagem 2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342" y="4446885"/>
            <a:ext cx="1656185" cy="1296144"/>
          </a:xfrm>
          <a:prstGeom prst="rect">
            <a:avLst/>
          </a:prstGeom>
          <a:noFill/>
        </p:spPr>
      </p:pic>
      <p:cxnSp>
        <p:nvCxnSpPr>
          <p:cNvPr id="19" name="Conector reto 18"/>
          <p:cNvCxnSpPr>
            <a:stCxn id="6" idx="2"/>
          </p:cNvCxnSpPr>
          <p:nvPr/>
        </p:nvCxnSpPr>
        <p:spPr>
          <a:xfrm flipH="1">
            <a:off x="3834845" y="772736"/>
            <a:ext cx="1" cy="972282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tângulo 19"/>
          <p:cNvSpPr/>
          <p:nvPr/>
        </p:nvSpPr>
        <p:spPr>
          <a:xfrm>
            <a:off x="3834844" y="772736"/>
            <a:ext cx="3618195" cy="10218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400" b="1" u="sng" dirty="0">
                <a:latin typeface="Arial" pitchFamily="34" charset="0"/>
                <a:cs typeface="Arial" pitchFamily="34" charset="0"/>
              </a:rPr>
              <a:t>Como realizar marcação corretamente</a:t>
            </a:r>
            <a:r>
              <a:rPr lang="pt-BR" sz="1400" b="1" u="sng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endParaRPr lang="pt-BR" sz="1400" b="1" u="sng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400" dirty="0">
                <a:latin typeface="Arial" pitchFamily="34" charset="0"/>
                <a:cs typeface="Arial" pitchFamily="34" charset="0"/>
              </a:rPr>
              <a:t>Quando bem feita, a marcação a fogo é permanente e de fácil visualização. O animal deve estar bem contido e pele e pelos não devem estar úmidos. Por se tratar de uma marcação na face (área muito sensível), deve-se tomar cuidados redobrados, como por exemplo, cobrir o olho do animal no momento da marcação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400" dirty="0">
                <a:latin typeface="Arial" pitchFamily="34" charset="0"/>
                <a:cs typeface="Arial" pitchFamily="34" charset="0"/>
              </a:rPr>
              <a:t>O ferro deve ser aquecido até ficar vermelho (conforme imagem). Se o ferro estiver preto, estará quente o suficiente apenas para queimar os pelos, mas não deformará a raiz destes, o que é essencial para uma marca duradoura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. O ferro deve ser </a:t>
            </a:r>
            <a:r>
              <a:rPr lang="pt-BR" sz="1400" b="1" dirty="0" smtClean="0">
                <a:latin typeface="Arial" pitchFamily="34" charset="0"/>
                <a:cs typeface="Arial" pitchFamily="34" charset="0"/>
              </a:rPr>
              <a:t>reaquecido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para nova marcação.</a:t>
            </a:r>
            <a:endParaRPr lang="pt-BR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pt-BR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400" dirty="0" smtClean="0">
                <a:latin typeface="Arial" pitchFamily="34" charset="0"/>
                <a:cs typeface="Arial" pitchFamily="34" charset="0"/>
              </a:rPr>
              <a:t>Após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atingir a temperatura correta, posicione o ferro próximo a face esquerda e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pressione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sem muita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força. Procure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distribuir a pressão por igual, evitando que uma extremidade do ferro fique mais pressionada que outras. Pressione por poucos segundos, pois manter o ferro sobre a pele por muito tempo causa dor desnecessária e queimadura excessiva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pt-BR" sz="1400" dirty="0" smtClean="0">
                <a:latin typeface="Arial" pitchFamily="34" charset="0"/>
                <a:cs typeface="Arial" pitchFamily="34" charset="0"/>
              </a:rPr>
              <a:t>Quando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o ferro for retirado, a marca no corpo do animal deve apresentar coloração marrom e não deve ter feridas abertas (com sangramento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1000" b="1" dirty="0" smtClean="0">
                <a:latin typeface="Arial" pitchFamily="34" charset="0"/>
                <a:cs typeface="Arial" pitchFamily="34" charset="0"/>
              </a:rPr>
              <a:t>Fonte: MAPA/PNCEBT e Manual de Boa Práticas de Manejo Identificação FUNEP</a:t>
            </a:r>
          </a:p>
          <a:p>
            <a:pPr algn="just"/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761" y="4740409"/>
            <a:ext cx="3240360" cy="2434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17851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488</Words>
  <Application>Microsoft Office PowerPoint</Application>
  <PresentationFormat>Personalizar</PresentationFormat>
  <Paragraphs>40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Rodrigo Nestor Etges</dc:creator>
  <cp:lastModifiedBy>Ana Claudia Mello Groff</cp:lastModifiedBy>
  <cp:revision>24</cp:revision>
  <cp:lastPrinted>2014-09-10T13:33:49Z</cp:lastPrinted>
  <dcterms:created xsi:type="dcterms:W3CDTF">2014-08-29T12:32:57Z</dcterms:created>
  <dcterms:modified xsi:type="dcterms:W3CDTF">2025-03-25T14:34:30Z</dcterms:modified>
</cp:coreProperties>
</file>